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7"/>
  </p:notesMasterIdLst>
  <p:sldIdLst>
    <p:sldId id="261" r:id="rId5"/>
    <p:sldId id="263" r:id="rId6"/>
  </p:sldIdLst>
  <p:sldSz cx="9906000" cy="6858000" type="A4"/>
  <p:notesSz cx="7104063" cy="10234613"/>
  <p:embeddedFontLst>
    <p:embeddedFont>
      <p:font typeface="ABeeZee" panose="020B060402020202020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EC0AC4-4192-8242-215B-CE2FFE6476EA}" name="Tia Guttensohn" initials="TG" userId="d9a15a155ad30d5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88A442"/>
    <a:srgbClr val="CAC3DF"/>
    <a:srgbClr val="553F6D"/>
    <a:srgbClr val="D7D1E7"/>
    <a:srgbClr val="99B567"/>
    <a:srgbClr val="335A85"/>
    <a:srgbClr val="FFFFEF"/>
    <a:srgbClr val="4E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48"/>
  </p:normalViewPr>
  <p:slideViewPr>
    <p:cSldViewPr snapToGrid="0">
      <p:cViewPr varScale="1">
        <p:scale>
          <a:sx n="91" d="100"/>
          <a:sy n="91" d="100"/>
        </p:scale>
        <p:origin x="58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40601" y="216132"/>
            <a:ext cx="49123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78480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dirty="0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| Year 7 – Autumn 2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41682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Wolves of Willoughby Chase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F6D8423-0A44-87BC-D2BB-624FC32B0795}"/>
              </a:ext>
            </a:extLst>
          </p:cNvPr>
          <p:cNvSpPr/>
          <p:nvPr/>
        </p:nvSpPr>
        <p:spPr>
          <a:xfrm>
            <a:off x="50424" y="719915"/>
            <a:ext cx="2808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Subject-Specific Vocabulary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71B0919-C8AE-D118-C290-BAC7BCACC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451930"/>
              </p:ext>
            </p:extLst>
          </p:nvPr>
        </p:nvGraphicFramePr>
        <p:xfrm>
          <a:off x="231560" y="1124108"/>
          <a:ext cx="9401229" cy="5090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614691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354538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protagonist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the central character or leading figure in a poem, narrative, novel or any type of story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58470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antagonist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the character who opposes the protagonist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47346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third person 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</a:b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limited narrator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when the narrator’s thoughts, feelings and knowledge of situations closely follow one character's perspective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third person omniscient narrator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when the story is related by a narrator who knows the thoughts and feelings of all the characters in the story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theme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an idea that recurs (comes up again and again) or pervades (spreads through) a work of art or a piece of literature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32530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i="0" dirty="0">
                          <a:latin typeface="ABeeZee" panose="020B0604020202020204" charset="0"/>
                          <a:ea typeface="Roboto" panose="02000000000000000000" pitchFamily="2" charset="0"/>
                        </a:rPr>
                        <a:t>foreshadowing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ABeeZee" panose="020B0604020202020204" charset="0"/>
                          <a:ea typeface="Roboto" panose="02000000000000000000" pitchFamily="2" charset="0"/>
                        </a:rPr>
                        <a:t>when the writer gives advance hints of what is to come later in the story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32530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tension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 feeling of nervousness or uncertainty leading up to a significant or challenging moment or event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76199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mood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 literary method used by writers to evoke certain feelings in readers through words and descriptions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97263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i="0" u="none" strike="noStrike" baseline="0" noProof="0" dirty="0">
                          <a:solidFill>
                            <a:schemeClr val="tx1"/>
                          </a:solidFill>
                          <a:latin typeface="ABeeZee"/>
                        </a:rPr>
                        <a:t>pathetic fallacy 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30000"/>
                        </a:lnSpc>
                        <a:buNone/>
                      </a:pPr>
                      <a:r>
                        <a:rPr lang="en-US" sz="1200" b="0" i="0" u="none" strike="noStrike" baseline="0" noProof="0" dirty="0">
                          <a:solidFill>
                            <a:schemeClr val="tx1"/>
                          </a:solidFill>
                          <a:latin typeface="ABeeZee"/>
                        </a:rPr>
                        <a:t>when a writer gives human emotions and traits to nature, particularly the weather - often used to make the environment reflect the feelings of a narrator or other characters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590806"/>
                  </a:ext>
                </a:extLst>
              </a:tr>
              <a:tr h="47160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symbolism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1200" i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when a writer takes an action, object, place, person, animal or word and gives it a much more metaphorical meaning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15967"/>
                  </a:ext>
                </a:extLst>
              </a:tr>
              <a:tr h="32530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narrative structure 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ABeeZee"/>
                        </a:rPr>
                        <a:t>A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BeeZee"/>
                        </a:rPr>
                        <a:t>traditional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BeeZee"/>
                        </a:rPr>
                        <a:t>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BeeZee"/>
                        </a:rPr>
                        <a:t>linear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BeeZee"/>
                        </a:rPr>
                        <a:t> narrative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BeeZee"/>
                        </a:rPr>
                        <a:t>includes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BeeZee"/>
                        </a:rPr>
                        <a:t> exposition,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BeeZee"/>
                        </a:rPr>
                        <a:t>rising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BeeZee"/>
                        </a:rPr>
                        <a:t> action, climax,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BeeZee"/>
                        </a:rPr>
                        <a:t>falling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BeeZee"/>
                        </a:rPr>
                        <a:t> action, dénouement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534557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1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8883C8E-49D2-C0F1-D00C-6F4C4E4B2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517869"/>
              </p:ext>
            </p:extLst>
          </p:nvPr>
        </p:nvGraphicFramePr>
        <p:xfrm>
          <a:off x="189163" y="4543773"/>
          <a:ext cx="9401229" cy="1741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7715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71514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tyrant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figure of authority who rules is in a cruel and oppressive way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401206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dehumanisation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deprive someone of their human rights, such as kindness</a:t>
                      </a:r>
                      <a:r>
                        <a:rPr lang="en-GB" sz="1200" b="0" kern="10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individuality and </a:t>
                      </a: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161909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triumph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gain success or victory after a difficult struggle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229674"/>
                  </a:ext>
                </a:extLst>
              </a:tr>
              <a:tr h="398756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system of ordering society whereby people are divided into sets based on perceived (interpreted) social status or economic status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101813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corruption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dishonest and illegal behaviour by people in positions of authority or power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1797"/>
                  </a:ext>
                </a:extLst>
              </a:tr>
            </a:tbl>
          </a:graphicData>
        </a:graphic>
      </p:graphicFrame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78480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dirty="0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| Year 7 – Autumn 2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41682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Wolves of Willoughby Chase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EA5D6966-7E62-3CAA-3885-8EA4B1A525BF}"/>
              </a:ext>
            </a:extLst>
          </p:cNvPr>
          <p:cNvSpPr/>
          <p:nvPr/>
        </p:nvSpPr>
        <p:spPr>
          <a:xfrm>
            <a:off x="88409" y="698315"/>
            <a:ext cx="4140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Character and Tone Vocabulary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4AF94649-EFA4-43BD-17BB-B84571636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17448"/>
              </p:ext>
            </p:extLst>
          </p:nvPr>
        </p:nvGraphicFramePr>
        <p:xfrm>
          <a:off x="231560" y="1041109"/>
          <a:ext cx="9401229" cy="3020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7715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71514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high-spirited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someone who is lively and easily excited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impetuous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acting or doing something quickly without thought or care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menacing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threatening or intimidating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cautious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when someone acts carefully to avoid possible danger or harm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considerate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someone who pays attention to the needs, wishes or feelings of other people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288754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resourceful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someone who is good at finding ways of solving problems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461823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self-reliant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someone who can do things and make decisions by themselves, without needing help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098908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deception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trick someone by concealing (hiding) or misrepresenting the truth (lying)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956147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indomitable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someone who never gives up or admits defeat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120390"/>
                  </a:ext>
                </a:extLst>
              </a:tr>
            </a:tbl>
          </a:graphicData>
        </a:graphic>
      </p:graphicFrame>
      <p:sp>
        <p:nvSpPr>
          <p:cNvPr id="7" name="Rectangle 11">
            <a:extLst>
              <a:ext uri="{FF2B5EF4-FFF2-40B4-BE49-F238E27FC236}">
                <a16:creationId xmlns:a16="http://schemas.microsoft.com/office/drawing/2014/main" id="{3DE08D34-CF6F-E12F-F57C-3777A187CED9}"/>
              </a:ext>
            </a:extLst>
          </p:cNvPr>
          <p:cNvSpPr/>
          <p:nvPr/>
        </p:nvSpPr>
        <p:spPr>
          <a:xfrm>
            <a:off x="176818" y="4164220"/>
            <a:ext cx="4140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Thematic Vocabulary – Power and Conflict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8006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108000" tIns="0" rIns="108000" bIns="0" anchor="t"/>
      <a:lstStyle>
        <a:defPPr algn="ctr">
          <a:lnSpc>
            <a:spcPct val="100000"/>
          </a:lnSpc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20F8DA-C4FB-4450-BACC-F5A742E79B9F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7cdbce52-7c58-4c49-97cb-d953267058b2"/>
    <ds:schemaRef ds:uri="http://schemas.microsoft.com/office/2006/documentManagement/types"/>
    <ds:schemaRef ds:uri="84283a62-dbf0-4bf3-9286-04d2ea05a3ac"/>
    <ds:schemaRef ds:uri="http://schemas.microsoft.com/sharepoint/v3"/>
    <ds:schemaRef ds:uri="http://purl.org/dc/terms/"/>
    <ds:schemaRef ds:uri="bdd40a26-798e-4419-82cd-8bafc402cc20"/>
    <ds:schemaRef ds:uri="eb27f817-6f62-42a5-b97e-5e5876e68540"/>
  </ds:schemaRefs>
</ds:datastoreItem>
</file>

<file path=customXml/itemProps2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C7738C-FB3B-4256-906D-A179FD2C56B3}"/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473</Words>
  <Application>Microsoft Office PowerPoint</Application>
  <PresentationFormat>A4 Paper (210x297 mm)</PresentationFormat>
  <Paragraphs>84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ABeeZee</vt:lpstr>
      <vt:lpstr>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Caroline Tustain</cp:lastModifiedBy>
  <cp:revision>24</cp:revision>
  <dcterms:created xsi:type="dcterms:W3CDTF">2021-04-22T13:12:58Z</dcterms:created>
  <dcterms:modified xsi:type="dcterms:W3CDTF">2026-06-18T09:55:52Z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</Properties>
</file>